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6" r:id="rId4"/>
    <p:sldId id="272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9"/>
        <p:guide pos="385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6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92480" y="894080"/>
            <a:ext cx="23653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、学员本人手机</a:t>
            </a:r>
            <a:r>
              <a:rPr sz="1400"/>
              <a:t>微信</a:t>
            </a:r>
            <a:r>
              <a:rPr lang="zh-CN" sz="1400"/>
              <a:t>扫码进入湖北师范大学继续教育学院微信公众号</a:t>
            </a:r>
            <a:endParaRPr lang="zh-CN" sz="1400"/>
          </a:p>
        </p:txBody>
      </p:sp>
      <p:sp>
        <p:nvSpPr>
          <p:cNvPr id="19" name="文本框 18"/>
          <p:cNvSpPr txBox="1"/>
          <p:nvPr/>
        </p:nvSpPr>
        <p:spPr>
          <a:xfrm>
            <a:off x="4130675" y="894080"/>
            <a:ext cx="2540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2</a:t>
            </a:r>
            <a:r>
              <a:rPr lang="zh-CN" altLang="en-US" sz="1400"/>
              <a:t>、进入成教平台</a:t>
            </a:r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8253095" y="808990"/>
            <a:ext cx="3475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3</a:t>
            </a:r>
            <a:r>
              <a:rPr lang="zh-CN" altLang="en-US" sz="1400"/>
              <a:t>、登录用户名、密码</a:t>
            </a:r>
            <a:endParaRPr lang="zh-CN" altLang="en-US" sz="1400"/>
          </a:p>
          <a:p>
            <a:r>
              <a:rPr lang="zh-CN" altLang="en-US" sz="1400">
                <a:solidFill>
                  <a:srgbClr val="FF0000"/>
                </a:solidFill>
              </a:rPr>
              <a:t>用户名</a:t>
            </a:r>
            <a:r>
              <a:rPr lang="en-US" altLang="zh-CN" sz="1400">
                <a:solidFill>
                  <a:srgbClr val="FF0000"/>
                </a:solidFill>
              </a:rPr>
              <a:t>2024</a:t>
            </a:r>
            <a:r>
              <a:rPr lang="zh-CN" altLang="en-US" sz="1400">
                <a:solidFill>
                  <a:srgbClr val="FF0000"/>
                </a:solidFill>
              </a:rPr>
              <a:t>身份证号</a:t>
            </a:r>
            <a:r>
              <a:rPr lang="en-US" altLang="zh-CN" sz="1400">
                <a:solidFill>
                  <a:srgbClr val="FF0000"/>
                </a:solidFill>
              </a:rPr>
              <a:t> </a:t>
            </a:r>
            <a:r>
              <a:rPr lang="zh-CN" altLang="en-US" sz="1400">
                <a:solidFill>
                  <a:srgbClr val="FF0000"/>
                </a:solidFill>
              </a:rPr>
              <a:t>密码身份证后六位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3850" y="173990"/>
            <a:ext cx="7382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湖北师范大学</a:t>
            </a:r>
            <a:r>
              <a:rPr lang="en-US" altLang="zh-CN" sz="2400"/>
              <a:t>2024</a:t>
            </a:r>
            <a:r>
              <a:rPr lang="zh-CN" altLang="en-US" sz="2400"/>
              <a:t>级高等学历继续教育</a:t>
            </a:r>
            <a:r>
              <a:rPr lang="en-US" altLang="zh-CN" sz="2400"/>
              <a:t>——</a:t>
            </a:r>
            <a:r>
              <a:rPr lang="zh-CN" altLang="en-US" sz="2400"/>
              <a:t>学费缴纳</a:t>
            </a:r>
            <a:endParaRPr lang="zh-CN" altLang="en-US" sz="2400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8517255" y="1460500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湖师微信公众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85" y="2185035"/>
            <a:ext cx="1777365" cy="1777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44975" y="1460500"/>
            <a:ext cx="252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92480" y="461645"/>
            <a:ext cx="25165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4</a:t>
            </a:r>
            <a:r>
              <a:rPr lang="zh-CN" altLang="en-US" sz="1400"/>
              <a:t>、查看学号</a:t>
            </a:r>
            <a:r>
              <a:rPr lang="en-US" altLang="zh-CN" sz="1400"/>
              <a:t>—</a:t>
            </a:r>
            <a:r>
              <a:rPr lang="zh-CN" altLang="en-US" sz="1400"/>
              <a:t>记住学号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4659630" y="461645"/>
            <a:ext cx="2706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5</a:t>
            </a:r>
            <a:r>
              <a:rPr lang="zh-CN" altLang="en-US" sz="1400"/>
              <a:t>、扫码进入湖北师范大学校园统一支付平台（支持微信、支付宝扫码）</a:t>
            </a:r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8549640" y="461645"/>
            <a:ext cx="26911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6</a:t>
            </a:r>
            <a:r>
              <a:rPr lang="zh-CN" altLang="en-US" sz="1400"/>
              <a:t>、选择</a:t>
            </a:r>
            <a:r>
              <a:rPr lang="zh-CN" altLang="en-US" sz="1400">
                <a:solidFill>
                  <a:srgbClr val="FF0000"/>
                </a:solidFill>
              </a:rPr>
              <a:t>学号</a:t>
            </a:r>
            <a:r>
              <a:rPr lang="zh-CN" altLang="en-US" sz="1400"/>
              <a:t>登录</a:t>
            </a:r>
            <a:endParaRPr lang="zh-CN" altLang="en-US" sz="1400"/>
          </a:p>
          <a:p>
            <a:r>
              <a:rPr lang="zh-CN" altLang="en-US" sz="1400"/>
              <a:t>用户名输入学号，密码为身份证后六位</a:t>
            </a:r>
            <a:endParaRPr lang="zh-CN" altLang="en-US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610" y="1198880"/>
            <a:ext cx="2294890" cy="4679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159000"/>
            <a:ext cx="254000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1198880"/>
            <a:ext cx="2093595" cy="4531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92480" y="461645"/>
            <a:ext cx="2516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7</a:t>
            </a:r>
            <a:r>
              <a:rPr lang="zh-CN" altLang="en-US" sz="1400"/>
              <a:t>、</a:t>
            </a:r>
            <a:r>
              <a:rPr lang="zh-CN" altLang="en-US" sz="1400">
                <a:sym typeface="+mn-ea"/>
              </a:rPr>
              <a:t>选择学费缴纳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    </a:t>
            </a:r>
            <a:r>
              <a:rPr lang="zh-CN" altLang="en-US" sz="1400">
                <a:sym typeface="+mn-ea"/>
              </a:rPr>
              <a:t>本科 2500元</a:t>
            </a:r>
            <a:r>
              <a:rPr lang="en-US" altLang="zh-CN" sz="1400">
                <a:sym typeface="+mn-ea"/>
              </a:rPr>
              <a:t>/</a:t>
            </a:r>
            <a:r>
              <a:rPr lang="zh-CN" altLang="en-US" sz="1400">
                <a:sym typeface="+mn-ea"/>
              </a:rPr>
              <a:t>年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    </a:t>
            </a:r>
            <a:r>
              <a:rPr lang="zh-CN" altLang="en-US" sz="1400">
                <a:sym typeface="+mn-ea"/>
              </a:rPr>
              <a:t>专科2200元</a:t>
            </a:r>
            <a:r>
              <a:rPr lang="en-US" altLang="zh-CN" sz="1400">
                <a:sym typeface="+mn-ea"/>
              </a:rPr>
              <a:t>/</a:t>
            </a:r>
            <a:r>
              <a:rPr lang="zh-CN" altLang="en-US" sz="1400">
                <a:sym typeface="+mn-ea"/>
              </a:rPr>
              <a:t>年</a:t>
            </a:r>
            <a:endParaRPr lang="zh-CN" altLang="en-US" sz="1400">
              <a:sym typeface="+mn-ea"/>
            </a:endParaRPr>
          </a:p>
          <a:p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4659630" y="461645"/>
            <a:ext cx="270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8.</a:t>
            </a:r>
            <a:r>
              <a:rPr lang="zh-CN" altLang="en-US" sz="1400"/>
              <a:t>点击右下角</a:t>
            </a:r>
            <a:r>
              <a:rPr lang="en-US" altLang="zh-CN" sz="1400"/>
              <a:t>“</a:t>
            </a:r>
            <a:r>
              <a:rPr lang="zh-CN" altLang="en-US" sz="1400"/>
              <a:t>缴</a:t>
            </a:r>
            <a:r>
              <a:rPr lang="en-US" altLang="zh-CN" sz="1400"/>
              <a:t>”</a:t>
            </a:r>
            <a:endParaRPr lang="zh-CN" altLang="en-US" sz="1400"/>
          </a:p>
          <a:p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8549640" y="461645"/>
            <a:ext cx="2691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9</a:t>
            </a:r>
            <a:r>
              <a:rPr lang="zh-CN" altLang="en-US" sz="1400"/>
              <a:t>、点击</a:t>
            </a:r>
            <a:r>
              <a:rPr lang="en-US" altLang="zh-CN" sz="1400"/>
              <a:t>“</a:t>
            </a:r>
            <a:r>
              <a:rPr lang="zh-CN" altLang="en-US" sz="1400"/>
              <a:t>确认支付</a:t>
            </a:r>
            <a:r>
              <a:rPr lang="en-US" altLang="zh-CN" sz="1400"/>
              <a:t>”</a:t>
            </a:r>
            <a:r>
              <a:rPr lang="zh-CN" altLang="en-US" sz="1400"/>
              <a:t>，完成续费缴纳</a:t>
            </a:r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530" y="1198880"/>
            <a:ext cx="2341245" cy="46812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110" y="1198880"/>
            <a:ext cx="2317115" cy="461137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470" y="1140460"/>
            <a:ext cx="2300605" cy="460121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877310" y="6207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如有疑问：请联系招办</a:t>
            </a:r>
            <a:r>
              <a:rPr lang="en-US" altLang="zh-CN">
                <a:solidFill>
                  <a:srgbClr val="FF0000"/>
                </a:solidFill>
              </a:rPr>
              <a:t>0714-6572198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PP_MARK_KEY" val="a9bba0ee-f9c1-4a4c-bd22-098fa31a0032"/>
  <p:tag name="COMMONDATA" val="eyJoZGlkIjoiNDdhZmRhYjU0NWExY2I0NTI1MzRiMzJjZDNjYzFjN2MifQ=="/>
  <p:tag name="commondata" val="eyJoZGlkIjoiMzUzN2I0MTAwNmI0Yzg0OGIwMDRkY2VkYjk1NjQwYTA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演示</Application>
  <PresentationFormat>宽屏</PresentationFormat>
  <Paragraphs>29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雪月霜天</cp:lastModifiedBy>
  <cp:revision>196</cp:revision>
  <dcterms:created xsi:type="dcterms:W3CDTF">2019-06-19T02:08:00Z</dcterms:created>
  <dcterms:modified xsi:type="dcterms:W3CDTF">2024-04-01T02:59:08Z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ICV">
    <vt:lpwstr>1C64155E0E8E4CCCBF2F6FAB3B8DDE39_13</vt:lpwstr>
  </property>
</Properties>
</file>